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2"/>
  </p:notesMasterIdLst>
  <p:sldIdLst>
    <p:sldId id="491" r:id="rId5"/>
    <p:sldId id="520" r:id="rId6"/>
    <p:sldId id="518" r:id="rId7"/>
    <p:sldId id="519" r:id="rId8"/>
    <p:sldId id="511" r:id="rId9"/>
    <p:sldId id="500" r:id="rId10"/>
    <p:sldId id="5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2" autoAdjust="0"/>
    <p:restoredTop sz="93112" autoAdjust="0"/>
  </p:normalViewPr>
  <p:slideViewPr>
    <p:cSldViewPr snapToGrid="0" showGuides="1">
      <p:cViewPr varScale="1">
        <p:scale>
          <a:sx n="109" d="100"/>
          <a:sy n="109" d="100"/>
        </p:scale>
        <p:origin x="269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01: Introduction to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FFB-F42A-96D6-A844-B89467D1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7027-2960-693B-CBB8-9B69926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36" y="620621"/>
            <a:ext cx="5749392" cy="1554480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0EDB-FD5B-2831-19DC-D303BAC01E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7511" y="1265035"/>
            <a:ext cx="6123936" cy="534889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Introduction </a:t>
            </a:r>
          </a:p>
          <a:p>
            <a:pPr marL="0" indent="0">
              <a:buNone/>
            </a:pPr>
            <a:r>
              <a:rPr lang="en-GB" dirty="0"/>
              <a:t>Overview of </a:t>
            </a:r>
            <a:r>
              <a:rPr lang="en-GB" dirty="0" err="1"/>
              <a:t>PyTorch's</a:t>
            </a:r>
            <a:r>
              <a:rPr lang="en-GB" dirty="0"/>
              <a:t> tensor operations and automatic differentiation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The Mechanics of Deep Learning with </a:t>
            </a:r>
            <a:r>
              <a:rPr lang="en-GB" b="1" dirty="0" err="1"/>
              <a:t>PyTorch</a:t>
            </a:r>
            <a:r>
              <a:rPr lang="en-GB" b="1" dirty="0"/>
              <a:t>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a basic </a:t>
            </a:r>
            <a:r>
              <a:rPr lang="en-GB" dirty="0" err="1"/>
              <a:t>PyTorch</a:t>
            </a:r>
            <a:r>
              <a:rPr lang="en-GB" dirty="0"/>
              <a:t> model to understand the deep learning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CNNs to enhance accuracy in computer vision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data augmentation techniques to improve model generalisation.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Forecasting with CNNs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Pre-trained Models and Recurrent Networks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Apply transfer learning to fine-tune models for personalised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 RNNs on sequential data, including a text autocompletion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Break (?? mins)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Project: Object Multi-class Classification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data generators in </a:t>
            </a:r>
            <a:r>
              <a:rPr lang="en-GB" dirty="0" err="1"/>
              <a:t>PyTorch</a:t>
            </a:r>
            <a:r>
              <a:rPr lang="en-GB" dirty="0"/>
              <a:t> to handle small datasets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transfer learning and feature extraction for faster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Review (?? mins)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Recap key learnings and answer questions.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guidance on setting up a deep learning development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B858774-6D7B-6917-474F-1284C04E2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31446"/>
          <a:stretch>
            <a:fillRect/>
          </a:stretch>
        </p:blipFill>
        <p:spPr bwMode="auto">
          <a:xfrm>
            <a:off x="7315200" y="0"/>
            <a:ext cx="4876800" cy="68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0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3">
            <a:extLst>
              <a:ext uri="{FF2B5EF4-FFF2-40B4-BE49-F238E27FC236}">
                <a16:creationId xmlns:a16="http://schemas.microsoft.com/office/drawing/2014/main" id="{47E7CE66-D4CC-ADBC-7E31-39C10EB5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188" y="571500"/>
            <a:ext cx="6243812" cy="60564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5D5E77-E276-8DF4-8AED-02698D33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/>
          <a:p>
            <a:r>
              <a:rPr lang="en-US" dirty="0"/>
              <a:t>Learning from example</a:t>
            </a:r>
          </a:p>
        </p:txBody>
      </p:sp>
    </p:spTree>
    <p:extLst>
      <p:ext uri="{BB962C8B-B14F-4D97-AF65-F5344CB8AC3E}">
        <p14:creationId xmlns:p14="http://schemas.microsoft.com/office/powerpoint/2010/main" val="718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478D-7F28-4474-81A4-CEAD050C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8C33BFF-56AE-FCDF-8556-27958E8B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2" y="1235280"/>
            <a:ext cx="10554316" cy="50396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512984-F881-7AF6-5835-E01A672F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915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7460-1C66-A71B-14CC-258A9D95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1"/>
            <a:ext cx="3494314" cy="594360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00B1-76AE-57B7-AC18-1460D3BDCF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7613" y="1143000"/>
            <a:ext cx="6723287" cy="58064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Computation Graph</a:t>
            </a:r>
            <a:r>
              <a:rPr lang="en-GB" dirty="0"/>
              <a:t>: Easier debugging and flexible 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Pythonic and Intuitive API</a:t>
            </a:r>
            <a:r>
              <a:rPr lang="en-GB" dirty="0"/>
              <a:t>: Seamless integration with Python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Strong Research and Industry Adoption</a:t>
            </a:r>
            <a:r>
              <a:rPr lang="en-GB" dirty="0"/>
              <a:t>: Used by major companies and researchers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Excellent GPU Acceleration</a:t>
            </a:r>
            <a:r>
              <a:rPr lang="en-GB" dirty="0"/>
              <a:t>: Optimised for performance on GPUs and TPUs</a:t>
            </a:r>
          </a:p>
        </p:txBody>
      </p:sp>
      <p:pic>
        <p:nvPicPr>
          <p:cNvPr id="2052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9B8EA5CF-9F30-F4A0-8A81-583DE49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1" y="1304208"/>
            <a:ext cx="2931952" cy="29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C9537-847B-2A1B-A28D-5BE2149CEB5E}"/>
              </a:ext>
            </a:extLst>
          </p:cNvPr>
          <p:cNvSpPr txBox="1"/>
          <p:nvPr/>
        </p:nvSpPr>
        <p:spPr>
          <a:xfrm>
            <a:off x="4287613" y="4830783"/>
            <a:ext cx="223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https://pytorch.org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7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91061-7ACD-594C-D039-820D2FC2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D48AE8-F7C3-6C4B-4CF8-AB124F9ED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22435"/>
              </p:ext>
            </p:extLst>
          </p:nvPr>
        </p:nvGraphicFramePr>
        <p:xfrm>
          <a:off x="1181100" y="1143001"/>
          <a:ext cx="9829800" cy="47645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2535392950"/>
                    </a:ext>
                  </a:extLst>
                </a:gridCol>
                <a:gridCol w="2282190">
                  <a:extLst>
                    <a:ext uri="{9D8B030D-6E8A-4147-A177-3AD203B41FA5}">
                      <a16:colId xmlns:a16="http://schemas.microsoft.com/office/drawing/2014/main" val="1100741231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1574079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7401533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Feature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PyTorch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TensorFlow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Keras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8801927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Ease of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 (Pythonic, dynamic computation graph)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 (Static graph by default, more setup)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(High-level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358182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Flexibility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Low (abstracted API)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048306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Performance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High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Very High (Optimized for deployment)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Moderate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24384716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Debugging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 (Eager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Harder (Graph-based execution)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Easy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7210344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GPU Support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Excellent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Good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176231"/>
                  </a:ext>
                </a:extLst>
              </a:tr>
              <a:tr h="640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Industry Use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Research, Prototyping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>
                          <a:effectLst/>
                        </a:rPr>
                        <a:t>Production, Deployment</a:t>
                      </a:r>
                      <a:endParaRPr lang="en-GB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100" dirty="0">
                          <a:effectLst/>
                        </a:rPr>
                        <a:t>Rapid Prototyping</a:t>
                      </a:r>
                      <a:endParaRPr lang="en-GB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687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8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4B9-EBFD-F850-145D-A66FA80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A2E15E-3046-14BB-9F28-CD307B74CD7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96000" y="1168704"/>
            <a:ext cx="49149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generalization of vectors and matrices to higher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Tensors?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representation of multi-dimensional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for computation (CPU &amp; GPU)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Reshaping tensors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Mathematical operations</a:t>
            </a:r>
          </a:p>
        </p:txBody>
      </p:sp>
      <p:pic>
        <p:nvPicPr>
          <p:cNvPr id="16" name="Picture 1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20A04E00-6513-C89A-C44A-C3F5D641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128135"/>
            <a:ext cx="4584113" cy="2729865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1898308-49E1-B81F-BD56-4966C30A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" y="1242790"/>
            <a:ext cx="5249101" cy="27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80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3792</TotalTime>
  <Words>335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Neue Haas Grotesk Text Pro</vt:lpstr>
      <vt:lpstr>System Font Regular</vt:lpstr>
      <vt:lpstr>Bjorn Showcase</vt:lpstr>
      <vt:lpstr>Intro to Deep learning</vt:lpstr>
      <vt:lpstr>Agenda </vt:lpstr>
      <vt:lpstr>Learning from example</vt:lpstr>
      <vt:lpstr>Deep learning</vt:lpstr>
      <vt:lpstr>PyTorch</vt:lpstr>
      <vt:lpstr>Why PyTorch</vt:lpstr>
      <vt:lpstr>Tensors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10</cp:revision>
  <dcterms:created xsi:type="dcterms:W3CDTF">2022-04-13T19:23:35Z</dcterms:created>
  <dcterms:modified xsi:type="dcterms:W3CDTF">2025-04-03T14:23:14Z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